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1"/>
  </p:notesMasterIdLst>
  <p:handoutMasterIdLst>
    <p:handoutMasterId r:id="rId32"/>
  </p:handoutMasterIdLst>
  <p:sldIdLst>
    <p:sldId id="1077" r:id="rId3"/>
    <p:sldId id="1066" r:id="rId4"/>
    <p:sldId id="1064" r:id="rId5"/>
    <p:sldId id="1067" r:id="rId6"/>
    <p:sldId id="1055" r:id="rId7"/>
    <p:sldId id="1078" r:id="rId8"/>
    <p:sldId id="1009" r:id="rId9"/>
    <p:sldId id="1081" r:id="rId10"/>
    <p:sldId id="1079" r:id="rId11"/>
    <p:sldId id="1059" r:id="rId12"/>
    <p:sldId id="1060" r:id="rId13"/>
    <p:sldId id="1056" r:id="rId14"/>
    <p:sldId id="1057" r:id="rId15"/>
    <p:sldId id="1058" r:id="rId16"/>
    <p:sldId id="1063" r:id="rId17"/>
    <p:sldId id="1061" r:id="rId18"/>
    <p:sldId id="1065" r:id="rId19"/>
    <p:sldId id="1080" r:id="rId20"/>
    <p:sldId id="980" r:id="rId21"/>
    <p:sldId id="995" r:id="rId22"/>
    <p:sldId id="1037" r:id="rId23"/>
    <p:sldId id="979" r:id="rId24"/>
    <p:sldId id="1068" r:id="rId25"/>
    <p:sldId id="1042" r:id="rId26"/>
    <p:sldId id="1043" r:id="rId27"/>
    <p:sldId id="1041" r:id="rId28"/>
    <p:sldId id="959" r:id="rId29"/>
    <p:sldId id="872" r:id="rId3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6686" autoAdjust="0"/>
  </p:normalViewPr>
  <p:slideViewPr>
    <p:cSldViewPr>
      <p:cViewPr varScale="1">
        <p:scale>
          <a:sx n="110" d="100"/>
          <a:sy n="110" d="100"/>
        </p:scale>
        <p:origin x="15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11.06.2020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5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4855-0AF5-41DA-B3AE-C43F27F7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B577-22DE-445A-BAE8-DB14DDBD6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Streaming Data</a:t>
            </a:r>
          </a:p>
          <a:p>
            <a:pPr lvl="1"/>
            <a:r>
              <a:rPr lang="en-US" dirty="0"/>
              <a:t>Continuous input</a:t>
            </a:r>
          </a:p>
          <a:p>
            <a:r>
              <a:rPr lang="en-US" dirty="0"/>
              <a:t>Streaming Data Applications</a:t>
            </a:r>
          </a:p>
          <a:p>
            <a:pPr lvl="1"/>
            <a:r>
              <a:rPr lang="en-US" dirty="0"/>
              <a:t>Notification and Alerting</a:t>
            </a:r>
          </a:p>
          <a:p>
            <a:pPr lvl="2"/>
            <a:r>
              <a:rPr lang="en-US" dirty="0"/>
              <a:t>Trigger a notification if some sort of event or event series occurs</a:t>
            </a:r>
          </a:p>
          <a:p>
            <a:pPr lvl="1"/>
            <a:r>
              <a:rPr lang="en-US" dirty="0"/>
              <a:t>Real-Time Reporting</a:t>
            </a:r>
          </a:p>
          <a:p>
            <a:pPr lvl="2"/>
            <a:r>
              <a:rPr lang="en-US" dirty="0"/>
              <a:t>Report real-time analysis</a:t>
            </a:r>
          </a:p>
          <a:p>
            <a:pPr lvl="1"/>
            <a:r>
              <a:rPr lang="en-US" dirty="0"/>
              <a:t>Online Machine Learning</a:t>
            </a:r>
          </a:p>
          <a:p>
            <a:pPr lvl="2"/>
            <a:r>
              <a:rPr lang="en-US" dirty="0"/>
              <a:t>Incremental features learning</a:t>
            </a:r>
          </a:p>
          <a:p>
            <a:pPr lvl="1"/>
            <a:r>
              <a:rPr lang="en-US" dirty="0"/>
              <a:t>Real-Time Decision Making</a:t>
            </a:r>
          </a:p>
          <a:p>
            <a:pPr lvl="2"/>
            <a:r>
              <a:rPr lang="en-US" dirty="0"/>
              <a:t>Fraud detection</a:t>
            </a:r>
          </a:p>
          <a:p>
            <a:pPr lvl="2"/>
            <a:r>
              <a:rPr lang="en-US" dirty="0"/>
              <a:t>Intrusion detection</a:t>
            </a:r>
          </a:p>
        </p:txBody>
      </p:sp>
      <p:pic>
        <p:nvPicPr>
          <p:cNvPr id="1026" name="Picture 2" descr="Data Streaming in OSGi R7 applications With OSGi R7 Push Stream ...">
            <a:extLst>
              <a:ext uri="{FF2B5EF4-FFF2-40B4-BE49-F238E27FC236}">
                <a16:creationId xmlns:a16="http://schemas.microsoft.com/office/drawing/2014/main" id="{75B0F125-3DBC-499B-8436-956868F2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71600"/>
            <a:ext cx="4211960" cy="14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8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80BF-F08C-4AC0-BA94-D45793B0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Sensor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EB9C4-36DF-48EA-A0D4-ED6E383A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76833"/>
            <a:ext cx="6876256" cy="44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692A-2F40-47B5-A280-834B4E6C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F457C-E4B2-42A7-9593-8E47366B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2314575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393D9-D930-472E-BE15-8282A85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53" y="2348880"/>
            <a:ext cx="2200275" cy="319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F3BC3-B07D-43D7-83AF-F344C353A0F4}"/>
              </a:ext>
            </a:extLst>
          </p:cNvPr>
          <p:cNvSpPr txBox="1"/>
          <p:nvPr/>
        </p:nvSpPr>
        <p:spPr>
          <a:xfrm>
            <a:off x="1187624" y="16288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Data at 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D7737-7978-47D3-8BEB-083B8BD99530}"/>
              </a:ext>
            </a:extLst>
          </p:cNvPr>
          <p:cNvSpPr txBox="1"/>
          <p:nvPr/>
        </p:nvSpPr>
        <p:spPr>
          <a:xfrm>
            <a:off x="5390498" y="162880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in motion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A245D-FAAD-44CD-A2CD-0D8540A85DEE}"/>
              </a:ext>
            </a:extLst>
          </p:cNvPr>
          <p:cNvSpPr txBox="1"/>
          <p:nvPr/>
        </p:nvSpPr>
        <p:spPr>
          <a:xfrm>
            <a:off x="4200661" y="16288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0258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8A8C-961B-4E49-8601-A46A0FB0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57CE-5BC3-4807-96D3-40BA1203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2394"/>
            <a:ext cx="8229600" cy="401216"/>
          </a:xfrm>
        </p:spPr>
        <p:txBody>
          <a:bodyPr/>
          <a:lstStyle/>
          <a:p>
            <a:r>
              <a:rPr lang="en-US" dirty="0"/>
              <a:t>Capture data pattern with only one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5A16D-BD56-48D8-BFEF-EFB1CB57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60" y="1733600"/>
            <a:ext cx="3871789" cy="16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70BC9-9C79-44BB-8B15-073E6E46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4468806"/>
            <a:ext cx="257175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DF0C2-0246-4A24-840E-558FDEB70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65" y="3574505"/>
            <a:ext cx="3871790" cy="25187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FEC3B1-9E7C-4F98-9D9F-69A69CD76FD9}"/>
              </a:ext>
            </a:extLst>
          </p:cNvPr>
          <p:cNvSpPr/>
          <p:nvPr/>
        </p:nvSpPr>
        <p:spPr>
          <a:xfrm>
            <a:off x="25152" y="6093296"/>
            <a:ext cx="8075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W. Yu, Y. Gu, Yaohang Li, "Efficient Randomized Algorithms for the Fixed-Precision Low-Rank Matrix Approximation," SIAM Journal on Matrix Analysis and Applications, 39(3): 1339-1359, 2018.</a:t>
            </a:r>
          </a:p>
        </p:txBody>
      </p:sp>
    </p:spTree>
    <p:extLst>
      <p:ext uri="{BB962C8B-B14F-4D97-AF65-F5344CB8AC3E}">
        <p14:creationId xmlns:p14="http://schemas.microsoft.com/office/powerpoint/2010/main" val="31872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FCF8-3868-47ED-A455-03ECAF77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Machine Learning on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3BC7E-8B59-4D28-846F-F08D86C1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4010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Distillation</a:t>
            </a:r>
            <a:r>
              <a:rPr lang="en-US" dirty="0"/>
              <a:t> allows deep learning models to learn from new samples incrementally while keeping the knowledge from the old training data.</a:t>
            </a:r>
          </a:p>
        </p:txBody>
      </p:sp>
      <p:pic>
        <p:nvPicPr>
          <p:cNvPr id="2050" name="Picture 2" descr="End-to-End Incremental Learning | SpringerLink">
            <a:extLst>
              <a:ext uri="{FF2B5EF4-FFF2-40B4-BE49-F238E27FC236}">
                <a16:creationId xmlns:a16="http://schemas.microsoft.com/office/drawing/2014/main" id="{E530C475-738D-4A2A-8B26-915F99E8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89" y="1936217"/>
            <a:ext cx="6363221" cy="19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24AA64-E6C1-4FBD-8AED-73E21129460E}"/>
              </a:ext>
            </a:extLst>
          </p:cNvPr>
          <p:cNvSpPr/>
          <p:nvPr/>
        </p:nvSpPr>
        <p:spPr>
          <a:xfrm>
            <a:off x="0" y="6093296"/>
            <a:ext cx="8040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Castro F.M., Marín-Jiménez M.J.,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Guil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 N., Schmid C.,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Alahari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 K. (2018) End-to-End Incremental Learning. In: Ferrari V., Hebert M.,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Sminchisescu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rPr>
              <a:t> C., Weiss Y. (eds) Computer Vision – ECCV 2018. ECCV 2018. 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9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22C7-E4B0-44EA-B36E-FA629F70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in Video Surveillance Stream</a:t>
            </a:r>
          </a:p>
        </p:txBody>
      </p:sp>
      <p:pic>
        <p:nvPicPr>
          <p:cNvPr id="3074" name="Picture 2" descr="Video Anomaly Detection | Video analytics">
            <a:extLst>
              <a:ext uri="{FF2B5EF4-FFF2-40B4-BE49-F238E27FC236}">
                <a16:creationId xmlns:a16="http://schemas.microsoft.com/office/drawing/2014/main" id="{9BA49648-FC0C-4F81-8AD7-B96A5BED3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84783"/>
            <a:ext cx="4413622" cy="40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s.bu.edu/yutingch/files/2013/11/Anomaly-detection-algorithm-1024x463.png">
            <a:extLst>
              <a:ext uri="{FF2B5EF4-FFF2-40B4-BE49-F238E27FC236}">
                <a16:creationId xmlns:a16="http://schemas.microsoft.com/office/drawing/2014/main" id="{8E16FBFD-3AE4-474C-BC03-6FAE0D62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5" y="2492896"/>
            <a:ext cx="4248249" cy="192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B362F-AC21-4EFD-B78C-D4D6AE00BA10}"/>
              </a:ext>
            </a:extLst>
          </p:cNvPr>
          <p:cNvSpPr/>
          <p:nvPr/>
        </p:nvSpPr>
        <p:spPr>
          <a:xfrm>
            <a:off x="395536" y="6165304"/>
            <a:ext cx="7011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V.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</a:rPr>
              <a:t>Saligrama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, Z. Chen, Video Anomaly Detection Based on Local Statistical Aggregates, CVPR 2012</a:t>
            </a:r>
          </a:p>
        </p:txBody>
      </p:sp>
    </p:spTree>
    <p:extLst>
      <p:ext uri="{BB962C8B-B14F-4D97-AF65-F5344CB8AC3E}">
        <p14:creationId xmlns:p14="http://schemas.microsoft.com/office/powerpoint/2010/main" val="53425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CFE-319B-4A29-A2DC-EE1F5E49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Mining on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97391-1711-4C0C-8C13-C051010E5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5426738"/>
            <a:ext cx="8229600" cy="4649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Analyzing the </a:t>
            </a:r>
            <a:r>
              <a:rPr lang="en-US" dirty="0">
                <a:solidFill>
                  <a:srgbClr val="00B0F0"/>
                </a:solidFill>
              </a:rPr>
              <a:t>anomaly score </a:t>
            </a:r>
            <a:r>
              <a:rPr lang="en-US" dirty="0"/>
              <a:t>reveals the causes of anomalies.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BAE1F-294F-4B7F-BE20-026E0208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772995"/>
            <a:ext cx="7452320" cy="3252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BABE5C-7AC7-4950-86CB-5D6A53FDADCE}"/>
              </a:ext>
            </a:extLst>
          </p:cNvPr>
          <p:cNvSpPr/>
          <p:nvPr/>
        </p:nvSpPr>
        <p:spPr>
          <a:xfrm>
            <a:off x="0" y="6293049"/>
            <a:ext cx="8100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Guha, S., Mishra, N., Roy, G., &amp;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Schrijvers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O. (2016). Robust random cut forest based anomaly detection on streams. In </a:t>
            </a:r>
            <a:r>
              <a:rPr lang="en-US" sz="1400" b="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International conference on machine learning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 (pp. 2712-2721).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7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9D3B-7CDE-4771-876D-2FE67E94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Intrusion Detection on Network Traffic Stream</a:t>
            </a:r>
          </a:p>
        </p:txBody>
      </p:sp>
      <p:pic>
        <p:nvPicPr>
          <p:cNvPr id="5122" name="Picture 2" descr="Cyber intrusion detection by combined feature selection algorithm ...">
            <a:extLst>
              <a:ext uri="{FF2B5EF4-FFF2-40B4-BE49-F238E27FC236}">
                <a16:creationId xmlns:a16="http://schemas.microsoft.com/office/drawing/2014/main" id="{928C4F5E-CE73-4F2A-BE0D-96EA48D7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87737"/>
            <a:ext cx="6480720" cy="28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B99CC6-9A55-4078-A11E-4C739242FDEC}"/>
              </a:ext>
            </a:extLst>
          </p:cNvPr>
          <p:cNvSpPr/>
          <p:nvPr/>
        </p:nvSpPr>
        <p:spPr>
          <a:xfrm>
            <a:off x="-24780" y="452156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DOS: denial-of-service, e.g. syn flood;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R2L: unauthorized access from a remote machine, e.g. guessing password;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CAD86-80BD-49F1-B4A5-43C3AF5283CE}"/>
              </a:ext>
            </a:extLst>
          </p:cNvPr>
          <p:cNvSpPr/>
          <p:nvPr/>
        </p:nvSpPr>
        <p:spPr>
          <a:xfrm>
            <a:off x="4547220" y="450912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U2R:  unauthorized access to local superuser (root) privileges, e.g., various “buffer overflow” attacks;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probing: surveillance and other probing, e.g., port scanning.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129A6-F246-4A4D-BA5B-43D34F27E890}"/>
              </a:ext>
            </a:extLst>
          </p:cNvPr>
          <p:cNvSpPr/>
          <p:nvPr/>
        </p:nvSpPr>
        <p:spPr>
          <a:xfrm>
            <a:off x="8260" y="6119336"/>
            <a:ext cx="7999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Sara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</a:rPr>
              <a:t>Mohammadi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, Hamid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</a:rPr>
              <a:t>Mirvaziri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, Mostafa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</a:rPr>
              <a:t>Ghazizadeh-Ahsaee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, Hadis </a:t>
            </a:r>
            <a:r>
              <a:rPr lang="en-US" sz="1400" b="0" dirty="0" err="1">
                <a:solidFill>
                  <a:schemeClr val="bg1">
                    <a:lumMod val="75000"/>
                  </a:schemeClr>
                </a:solidFill>
              </a:rPr>
              <a:t>Karimipour</a:t>
            </a:r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r>
              <a:rPr lang="en-US" sz="1400" b="0" dirty="0">
                <a:solidFill>
                  <a:schemeClr val="bg1">
                    <a:lumMod val="75000"/>
                  </a:schemeClr>
                </a:solidFill>
              </a:rPr>
              <a:t>Cyber intrusion detection by combined feature selection algorithm, Journal of Information Security and Applications, 44: 80-88, 2019.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09BD4-7B5B-4220-A933-72B2354C8D45}"/>
              </a:ext>
            </a:extLst>
          </p:cNvPr>
          <p:cNvSpPr txBox="1"/>
          <p:nvPr/>
        </p:nvSpPr>
        <p:spPr>
          <a:xfrm>
            <a:off x="3202792" y="413978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KDD 99 Dataset</a:t>
            </a:r>
          </a:p>
        </p:txBody>
      </p:sp>
    </p:spTree>
    <p:extLst>
      <p:ext uri="{BB962C8B-B14F-4D97-AF65-F5344CB8AC3E}">
        <p14:creationId xmlns:p14="http://schemas.microsoft.com/office/powerpoint/2010/main" val="268225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/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3A89-159C-43D1-8BB6-4F9305BA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and Risk of AI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0E89-246D-4FE4-B684-DF4B144E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Pitfalls and Risk of AI</a:t>
            </a:r>
          </a:p>
          <a:p>
            <a:pPr lvl="1"/>
            <a:r>
              <a:rPr lang="en-US" dirty="0"/>
              <a:t>AI systems can be fooled</a:t>
            </a:r>
          </a:p>
          <a:p>
            <a:pPr lvl="1"/>
            <a:r>
              <a:rPr lang="en-US" dirty="0"/>
              <a:t>Deep learning algorithms are far away from “explainable”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Poor quality of data</a:t>
            </a:r>
          </a:p>
          <a:p>
            <a:pPr lvl="2"/>
            <a:r>
              <a:rPr lang="en-US" dirty="0"/>
              <a:t>Good information to make good decisions</a:t>
            </a:r>
          </a:p>
          <a:p>
            <a:pPr lvl="1"/>
            <a:r>
              <a:rPr lang="en-US" dirty="0"/>
              <a:t>Uncertainty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Explainable deep learning</a:t>
            </a:r>
          </a:p>
          <a:p>
            <a:pPr lvl="1"/>
            <a:r>
              <a:rPr lang="en-US" dirty="0"/>
              <a:t>Uncertainty quantification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AFBA0-9932-4BB8-8D17-5A4477DD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10024"/>
            <a:ext cx="54864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B87F-0D46-4F4D-9A7B-63E4383D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07EA9-8BFB-4306-B1BE-CF00679D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296"/>
            <a:ext cx="3384376" cy="4555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2198-B391-4AB7-827F-29622A2C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42" y="2204864"/>
            <a:ext cx="2462190" cy="187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6A47F-49CC-4BDA-8252-9BF3655D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6" y="4155207"/>
            <a:ext cx="2485655" cy="1872208"/>
          </a:xfrm>
          <a:prstGeom prst="rect">
            <a:avLst/>
          </a:prstGeom>
        </p:spPr>
      </p:pic>
      <p:sp>
        <p:nvSpPr>
          <p:cNvPr id="9" name="Shape 380">
            <a:extLst>
              <a:ext uri="{FF2B5EF4-FFF2-40B4-BE49-F238E27FC236}">
                <a16:creationId xmlns:a16="http://schemas.microsoft.com/office/drawing/2014/main" id="{DCF4AF2D-F411-4E5F-828A-3E30FC9CA3EE}"/>
              </a:ext>
            </a:extLst>
          </p:cNvPr>
          <p:cNvSpPr txBox="1"/>
          <p:nvPr/>
        </p:nvSpPr>
        <p:spPr>
          <a:xfrm>
            <a:off x="4067944" y="1181128"/>
            <a:ext cx="5043318" cy="10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>
              <a:spcBef>
                <a:spcPts val="1200"/>
              </a:spcBef>
              <a:buSzPct val="100000"/>
            </a:pPr>
            <a:r>
              <a:rPr lang="en" sz="1100" dirty="0"/>
              <a:t>Algebraic relations:</a:t>
            </a:r>
          </a:p>
          <a:p>
            <a:pPr marL="114300">
              <a:spcBef>
                <a:spcPts val="1200"/>
              </a:spcBef>
              <a:buSzPct val="100000"/>
            </a:pPr>
            <a:r>
              <a:rPr lang="en-US" sz="1100" dirty="0" err="1"/>
              <a:t>vec</a:t>
            </a:r>
            <a:r>
              <a:rPr lang="en-US" sz="1100" dirty="0"/>
              <a:t>(‘‘woman")−</a:t>
            </a:r>
            <a:r>
              <a:rPr lang="en-US" sz="1100" dirty="0" err="1"/>
              <a:t>vec</a:t>
            </a:r>
            <a:r>
              <a:rPr lang="en-US" sz="1100" dirty="0"/>
              <a:t>(‘‘man") ≃ </a:t>
            </a:r>
            <a:r>
              <a:rPr lang="en-US" sz="1100" dirty="0" err="1"/>
              <a:t>vec</a:t>
            </a:r>
            <a:r>
              <a:rPr lang="en-US" sz="1100" dirty="0"/>
              <a:t>(‘‘aunt")−</a:t>
            </a:r>
            <a:r>
              <a:rPr lang="en-US" sz="1100" dirty="0" err="1"/>
              <a:t>vec</a:t>
            </a:r>
            <a:r>
              <a:rPr lang="en-US" sz="1100" dirty="0"/>
              <a:t>(‘‘uncle")</a:t>
            </a:r>
          </a:p>
          <a:p>
            <a:pPr marL="114300">
              <a:spcBef>
                <a:spcPts val="1200"/>
              </a:spcBef>
              <a:buSzPct val="100000"/>
            </a:pPr>
            <a:r>
              <a:rPr lang="en-US" sz="1100" dirty="0" err="1"/>
              <a:t>vec</a:t>
            </a:r>
            <a:r>
              <a:rPr lang="en-US" sz="1100" dirty="0"/>
              <a:t>(‘‘woman")−</a:t>
            </a:r>
            <a:r>
              <a:rPr lang="en-US" sz="1100" dirty="0" err="1"/>
              <a:t>vec</a:t>
            </a:r>
            <a:r>
              <a:rPr lang="en-US" sz="1100" dirty="0"/>
              <a:t>(‘‘man") ≃ </a:t>
            </a:r>
            <a:r>
              <a:rPr lang="en-US" sz="1100" dirty="0" err="1"/>
              <a:t>vec</a:t>
            </a:r>
            <a:r>
              <a:rPr lang="en-US" sz="1100" dirty="0"/>
              <a:t>(‘‘queen")−</a:t>
            </a:r>
            <a:r>
              <a:rPr lang="en-US" sz="1100" dirty="0" err="1"/>
              <a:t>vec</a:t>
            </a:r>
            <a:r>
              <a:rPr lang="en-US" sz="1100" dirty="0"/>
              <a:t>(‘‘king")</a:t>
            </a:r>
            <a:endParaRPr lang="en" sz="1100" dirty="0"/>
          </a:p>
          <a:p>
            <a:pPr marL="114300">
              <a:spcBef>
                <a:spcPts val="1200"/>
              </a:spcBef>
              <a:buSzPct val="100000"/>
            </a:pP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88975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5B89-D036-4182-88C0-6CAC125B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the Facial Recognition Systems</a:t>
            </a:r>
          </a:p>
        </p:txBody>
      </p:sp>
      <p:pic>
        <p:nvPicPr>
          <p:cNvPr id="14338" name="Picture 2" descr="Hackers Dupe Facial Recognition Systems With Creepy Mask">
            <a:extLst>
              <a:ext uri="{FF2B5EF4-FFF2-40B4-BE49-F238E27FC236}">
                <a16:creationId xmlns:a16="http://schemas.microsoft.com/office/drawing/2014/main" id="{005BBA7F-A329-4436-BC88-EA892EE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" y="2570937"/>
            <a:ext cx="3886210" cy="20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6D9A1-7ED5-4077-9770-8C775A906F24}"/>
              </a:ext>
            </a:extLst>
          </p:cNvPr>
          <p:cNvSpPr/>
          <p:nvPr/>
        </p:nvSpPr>
        <p:spPr>
          <a:xfrm>
            <a:off x="611560" y="5301208"/>
            <a:ext cx="7962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A </a:t>
            </a:r>
            <a:r>
              <a:rPr lang="en-US" sz="1600" b="0" dirty="0">
                <a:solidFill>
                  <a:srgbClr val="0070C0"/>
                </a:solidFill>
              </a:rPr>
              <a:t>face recognition</a:t>
            </a:r>
            <a:r>
              <a:rPr lang="en-US" sz="1600" b="0" dirty="0"/>
              <a:t> system can be fooled by 3D printed face mask, a picture, or even a mask with patterns.</a:t>
            </a:r>
            <a:endParaRPr lang="en-US" sz="1600" dirty="0"/>
          </a:p>
        </p:txBody>
      </p:sp>
      <p:pic>
        <p:nvPicPr>
          <p:cNvPr id="14340" name="Picture 4" descr="Masks That Fool Facial Recognition Technology">
            <a:extLst>
              <a:ext uri="{FF2B5EF4-FFF2-40B4-BE49-F238E27FC236}">
                <a16:creationId xmlns:a16="http://schemas.microsoft.com/office/drawing/2014/main" id="{11CB7FEC-8E20-4EC2-8C35-D20FC870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37" y="2570936"/>
            <a:ext cx="5111740" cy="20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4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0708-41EC-4465-AFFB-EC86C74E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by Attribute Flipping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D13D-E74A-49E7-AF9A-148F47E7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36724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Adversarial examples </a:t>
            </a:r>
            <a:r>
              <a:rPr lang="en-US" dirty="0"/>
              <a:t>generated by </a:t>
            </a:r>
            <a:r>
              <a:rPr lang="en-US" dirty="0">
                <a:solidFill>
                  <a:srgbClr val="FFC000"/>
                </a:solidFill>
              </a:rPr>
              <a:t>fast flipping attribute (FFA) </a:t>
            </a:r>
            <a:r>
              <a:rPr lang="en-US" dirty="0"/>
              <a:t>technique by adding small, non-random perturbations to original inputs. </a:t>
            </a:r>
          </a:p>
          <a:p>
            <a:pPr marL="0" indent="0">
              <a:buNone/>
            </a:pPr>
            <a:r>
              <a:rPr lang="en-US" dirty="0"/>
              <a:t>The modifications remain </a:t>
            </a:r>
            <a:r>
              <a:rPr lang="en-US" dirty="0">
                <a:solidFill>
                  <a:srgbClr val="92D050"/>
                </a:solidFill>
              </a:rPr>
              <a:t>imperceptible</a:t>
            </a:r>
            <a:r>
              <a:rPr lang="en-US" dirty="0"/>
              <a:t> to human observers.</a:t>
            </a:r>
          </a:p>
          <a:p>
            <a:pPr marL="0" indent="0">
              <a:buNone/>
            </a:pPr>
            <a:r>
              <a:rPr lang="en-US" dirty="0"/>
              <a:t>Machine learning models are </a:t>
            </a:r>
            <a:r>
              <a:rPr lang="en-US" dirty="0">
                <a:solidFill>
                  <a:srgbClr val="C00000"/>
                </a:solidFill>
              </a:rPr>
              <a:t>vulnerable</a:t>
            </a:r>
            <a:r>
              <a:rPr lang="en-US" dirty="0"/>
              <a:t> to classify the original and adversarial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214B0-0A17-40C4-978E-472648F9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469040"/>
            <a:ext cx="4448919" cy="168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4754-88D1-4EF9-AEB9-8E7831CD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32" y="3577695"/>
            <a:ext cx="4584578" cy="1680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44DB8-9C4A-49F5-8A68-050EBC0F17EC}"/>
              </a:ext>
            </a:extLst>
          </p:cNvPr>
          <p:cNvSpPr/>
          <p:nvPr/>
        </p:nvSpPr>
        <p:spPr>
          <a:xfrm>
            <a:off x="431552" y="6093048"/>
            <a:ext cx="5796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Are Facial Attributes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Adversarially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Robust? arXiv:1605.05411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Andras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Rozsa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 Manuel Günther, Ethan M. Rudd, Terrance E. Boult</a:t>
            </a:r>
          </a:p>
        </p:txBody>
      </p:sp>
    </p:spTree>
    <p:extLst>
      <p:ext uri="{BB962C8B-B14F-4D97-AF65-F5344CB8AC3E}">
        <p14:creationId xmlns:p14="http://schemas.microsoft.com/office/powerpoint/2010/main" val="222000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2075-FA90-4C0A-A4C9-440C5817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Media</a:t>
            </a:r>
          </a:p>
        </p:txBody>
      </p:sp>
      <p:pic>
        <p:nvPicPr>
          <p:cNvPr id="9218" name="Picture 2" descr="Deepfake - Wikipedia">
            <a:extLst>
              <a:ext uri="{FF2B5EF4-FFF2-40B4-BE49-F238E27FC236}">
                <a16:creationId xmlns:a16="http://schemas.microsoft.com/office/drawing/2014/main" id="{F961A08E-ED6C-4B1E-AA33-F726BCEABC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740816" cy="23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r Bean as Lois Lane &amp; Superman in Man of Steel. (DeepFake) - GIF ...">
            <a:extLst>
              <a:ext uri="{FF2B5EF4-FFF2-40B4-BE49-F238E27FC236}">
                <a16:creationId xmlns:a16="http://schemas.microsoft.com/office/drawing/2014/main" id="{938BFC0B-CA4E-4C30-BD69-1F45765F7B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61" y="2060847"/>
            <a:ext cx="3740815" cy="23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D42AF-5B53-4173-B5CA-DA3C77036301}"/>
              </a:ext>
            </a:extLst>
          </p:cNvPr>
          <p:cNvSpPr/>
          <p:nvPr/>
        </p:nvSpPr>
        <p:spPr>
          <a:xfrm>
            <a:off x="899592" y="4581128"/>
            <a:ext cx="2977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rgbClr val="00B050"/>
                </a:solidFill>
                <a:latin typeface="Helvetica Neue"/>
              </a:rPr>
              <a:t>Nicolas Cage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as </a:t>
            </a:r>
            <a:r>
              <a:rPr lang="en-US" sz="1600" b="0" dirty="0">
                <a:solidFill>
                  <a:srgbClr val="C00000"/>
                </a:solidFill>
                <a:latin typeface="Helvetica Neue"/>
              </a:rPr>
              <a:t>Lois Lane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CB26D-2ABE-47F8-A775-C324D1FA5EEB}"/>
              </a:ext>
            </a:extLst>
          </p:cNvPr>
          <p:cNvSpPr/>
          <p:nvPr/>
        </p:nvSpPr>
        <p:spPr>
          <a:xfrm>
            <a:off x="4915106" y="4581128"/>
            <a:ext cx="3659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rgbClr val="00B0F0"/>
                </a:solidFill>
                <a:latin typeface="Helvetica Neue"/>
              </a:rPr>
              <a:t>Mr. Bean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as </a:t>
            </a:r>
            <a:r>
              <a:rPr lang="en-US" sz="1600" b="0" dirty="0">
                <a:solidFill>
                  <a:srgbClr val="C00000"/>
                </a:solidFill>
                <a:latin typeface="Helvetica Neue"/>
              </a:rPr>
              <a:t>Lois Lane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and </a:t>
            </a:r>
            <a:r>
              <a:rPr lang="en-US" sz="1600" b="0" dirty="0">
                <a:solidFill>
                  <a:srgbClr val="7030A0"/>
                </a:solidFill>
                <a:latin typeface="Helvetica Neue"/>
              </a:rPr>
              <a:t>Superman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157B-A13A-49D2-9F90-9F86F7CA7D0E}"/>
              </a:ext>
            </a:extLst>
          </p:cNvPr>
          <p:cNvSpPr/>
          <p:nvPr/>
        </p:nvSpPr>
        <p:spPr>
          <a:xfrm>
            <a:off x="611560" y="5301208"/>
            <a:ext cx="7962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>
                <a:solidFill>
                  <a:srgbClr val="0070C0"/>
                </a:solidFill>
              </a:rPr>
              <a:t>DeepFake</a:t>
            </a:r>
            <a:r>
              <a:rPr lang="en-US" sz="1600" b="0" dirty="0"/>
              <a:t>: Replace a person in an existing image or video with someone else's likeness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EE3CF7-4766-4D06-8CDD-9E901C6C8A6F}"/>
              </a:ext>
            </a:extLst>
          </p:cNvPr>
          <p:cNvSpPr/>
          <p:nvPr/>
        </p:nvSpPr>
        <p:spPr>
          <a:xfrm>
            <a:off x="539552" y="6247417"/>
            <a:ext cx="796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chemeClr val="bg1">
                    <a:lumMod val="75000"/>
                  </a:schemeClr>
                </a:solidFill>
              </a:rPr>
              <a:t>Image Source: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</a:rPr>
              <a:t>DeepFake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7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A4A-68BB-45CB-B269-AAA53486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News Generator</a:t>
            </a:r>
          </a:p>
        </p:txBody>
      </p:sp>
      <p:pic>
        <p:nvPicPr>
          <p:cNvPr id="6146" name="Picture 2" descr="This Site Uses AI to Generate Fake News Articles">
            <a:extLst>
              <a:ext uri="{FF2B5EF4-FFF2-40B4-BE49-F238E27FC236}">
                <a16:creationId xmlns:a16="http://schemas.microsoft.com/office/drawing/2014/main" id="{E1FAAC62-77BC-4274-8DE4-0DCDB7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02514"/>
            <a:ext cx="4622304" cy="462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B32974-3EEE-4C4E-9E67-889C0BDD97ED}"/>
              </a:ext>
            </a:extLst>
          </p:cNvPr>
          <p:cNvSpPr/>
          <p:nvPr/>
        </p:nvSpPr>
        <p:spPr>
          <a:xfrm>
            <a:off x="611560" y="3429000"/>
            <a:ext cx="23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notrealnews.net</a:t>
            </a:r>
          </a:p>
        </p:txBody>
      </p:sp>
    </p:spTree>
    <p:extLst>
      <p:ext uri="{BB962C8B-B14F-4D97-AF65-F5344CB8AC3E}">
        <p14:creationId xmlns:p14="http://schemas.microsoft.com/office/powerpoint/2010/main" val="1237049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BA4F-F1CB-4980-8319-4B6CF3F4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617-3FAB-4B53-8D1E-47F18EBF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has a single point of failure – Bad Data</a:t>
            </a:r>
          </a:p>
          <a:p>
            <a:r>
              <a:rPr lang="en-US" dirty="0"/>
              <a:t>Common data quality problems</a:t>
            </a:r>
          </a:p>
          <a:p>
            <a:pPr lvl="1"/>
            <a:r>
              <a:rPr lang="en-US" dirty="0"/>
              <a:t>Data sparsity</a:t>
            </a:r>
          </a:p>
          <a:p>
            <a:pPr lvl="1"/>
            <a:r>
              <a:rPr lang="en-US" dirty="0"/>
              <a:t>Data corruption</a:t>
            </a:r>
          </a:p>
          <a:p>
            <a:pPr lvl="1"/>
            <a:r>
              <a:rPr lang="en-US" dirty="0"/>
              <a:t>Irrelevant data</a:t>
            </a:r>
          </a:p>
          <a:p>
            <a:pPr lvl="1"/>
            <a:r>
              <a:rPr lang="en-US" dirty="0"/>
              <a:t>Bad labeling</a:t>
            </a:r>
          </a:p>
          <a:p>
            <a:pPr lvl="1"/>
            <a:r>
              <a:rPr lang="en-US" dirty="0"/>
              <a:t>Unbalanced data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Learning wrong patterns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200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4351-006B-43CD-9B11-CC02C461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Classification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B7FDA-8809-4BCD-AB58-00AE05CD33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5601" r="21036" b="25730"/>
          <a:stretch/>
        </p:blipFill>
        <p:spPr bwMode="auto">
          <a:xfrm>
            <a:off x="899592" y="1592796"/>
            <a:ext cx="7488832" cy="3672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050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1EAE-A857-41D7-AD2A-458D5434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Explainable AI (XAI)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14F8-AB63-4493-A953-84A050BC4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b="0" dirty="0"/>
              <a:t>Explainable models, while maintaining a high level of learning performance (prediction accuracy)</a:t>
            </a:r>
          </a:p>
          <a:p>
            <a:r>
              <a:rPr lang="en-US" b="0" dirty="0"/>
              <a:t>Enable human users to understand, appropriately trust, and effectively manage the emerging generation of artificially intelligent partners.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www.darpa.mil/ddm_gallery/xai-figure2-inline-graphic.png">
            <a:extLst>
              <a:ext uri="{FF2B5EF4-FFF2-40B4-BE49-F238E27FC236}">
                <a16:creationId xmlns:a16="http://schemas.microsoft.com/office/drawing/2014/main" id="{8B706D13-3F60-4E43-8D99-809325E8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8513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BEC03E-0008-48D1-B1E5-4546DA4B7F0D}"/>
              </a:ext>
            </a:extLst>
          </p:cNvPr>
          <p:cNvSpPr/>
          <p:nvPr/>
        </p:nvSpPr>
        <p:spPr>
          <a:xfrm>
            <a:off x="539552" y="6247417"/>
            <a:ext cx="796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</a:rPr>
              <a:t>Image Source: DARPA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5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of the Seminar Series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870626"/>
              </p:ext>
            </p:extLst>
          </p:nvPr>
        </p:nvGraphicFramePr>
        <p:xfrm>
          <a:off x="971600" y="1916832"/>
          <a:ext cx="7200800" cy="329946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0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May: Introduction to Artificial Intelligence and Data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 May: Regression Models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04 June: Classification Methods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June: Feature Engineering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June: Neural Network and Deep Learning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June: Unsupervised Learning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02 July: Generative Adversarial Networks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 July: Recommender System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July: Natural Language Processing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 July: Time Series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590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3V and 5V Definition of Big Data</a:t>
            </a:r>
          </a:p>
          <a:p>
            <a:r>
              <a:rPr lang="en-US" dirty="0"/>
              <a:t>Handling Large-Volume of Data</a:t>
            </a:r>
          </a:p>
          <a:p>
            <a:r>
              <a:rPr lang="en-US" dirty="0"/>
              <a:t>Handling Streaming Data</a:t>
            </a:r>
          </a:p>
          <a:p>
            <a:r>
              <a:rPr lang="en-US" dirty="0"/>
              <a:t>Handling Data of Different Types</a:t>
            </a:r>
          </a:p>
          <a:p>
            <a:r>
              <a:rPr lang="en-US" dirty="0"/>
              <a:t>AI and Data Analysis have Pitfalls and Risk</a:t>
            </a:r>
          </a:p>
          <a:p>
            <a:pPr lvl="1"/>
            <a:r>
              <a:rPr lang="en-US" dirty="0"/>
              <a:t>Explainable AI is the key</a:t>
            </a:r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804-97E9-41F1-9B9D-CCE67DD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21BC-F191-4FC7-992D-E9D94A77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7920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SyntaxNet</a:t>
            </a:r>
            <a:r>
              <a:rPr lang="en-US" dirty="0"/>
              <a:t> determines the syntactic relationships between words in a sentence with 94% accuracy (Human average accuracy is 96%).</a:t>
            </a:r>
          </a:p>
        </p:txBody>
      </p:sp>
      <p:pic>
        <p:nvPicPr>
          <p:cNvPr id="4098" name="Picture 2" descr="Google AI Blog: Announcing SyntaxNet: The World's Most Accurate ...">
            <a:extLst>
              <a:ext uri="{FF2B5EF4-FFF2-40B4-BE49-F238E27FC236}">
                <a16:creationId xmlns:a16="http://schemas.microsoft.com/office/drawing/2014/main" id="{5BCC6009-AEE8-4181-954D-B5364CA7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4" y="1600200"/>
            <a:ext cx="8100392" cy="25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D83914-CB76-48C1-A5F6-01C506745221}"/>
              </a:ext>
            </a:extLst>
          </p:cNvPr>
          <p:cNvSpPr/>
          <p:nvPr/>
        </p:nvSpPr>
        <p:spPr>
          <a:xfrm>
            <a:off x="539552" y="6260068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SyntaxNet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03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5486-387F-4A7E-A134-6F6F5F40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48"/>
            <a:ext cx="2336250" cy="1143000"/>
          </a:xfrm>
        </p:spPr>
        <p:txBody>
          <a:bodyPr/>
          <a:lstStyle/>
          <a:p>
            <a:r>
              <a:rPr lang="en-US" dirty="0"/>
              <a:t>Automatic Text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0805E-F302-4BF9-9239-D2CE2B54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50" y="0"/>
            <a:ext cx="6807750" cy="6126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C0C78-542D-4F15-A54E-695F79A7089B}"/>
              </a:ext>
            </a:extLst>
          </p:cNvPr>
          <p:cNvSpPr/>
          <p:nvPr/>
        </p:nvSpPr>
        <p:spPr>
          <a:xfrm>
            <a:off x="107504" y="6330806"/>
            <a:ext cx="81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Source: GPT2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4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80E3-64B1-4C05-8C06-5FA8E924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Medical Note Generation</a:t>
            </a:r>
          </a:p>
        </p:txBody>
      </p:sp>
      <p:pic>
        <p:nvPicPr>
          <p:cNvPr id="4" name="localhost_8000_composer_#_composer_word2vec-composer - Google Chrome 2020-02-15 19-53-12_Trim">
            <a:hlinkClick r:id="" action="ppaction://media"/>
            <a:extLst>
              <a:ext uri="{FF2B5EF4-FFF2-40B4-BE49-F238E27FC236}">
                <a16:creationId xmlns:a16="http://schemas.microsoft.com/office/drawing/2014/main" id="{751D9E69-0AE8-458F-838D-7D34DFD3B8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700808"/>
            <a:ext cx="7283152" cy="397594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9C3134-6A5C-40A4-93BF-C4A0CBCD27FF}"/>
              </a:ext>
            </a:extLst>
          </p:cNvPr>
          <p:cNvSpPr/>
          <p:nvPr/>
        </p:nvSpPr>
        <p:spPr>
          <a:xfrm>
            <a:off x="539552" y="6260068"/>
            <a:ext cx="5723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done by Ivan Makohon @ NSWC DNA</a:t>
            </a:r>
          </a:p>
        </p:txBody>
      </p:sp>
    </p:spTree>
    <p:extLst>
      <p:ext uri="{BB962C8B-B14F-4D97-AF65-F5344CB8AC3E}">
        <p14:creationId xmlns:p14="http://schemas.microsoft.com/office/powerpoint/2010/main" val="6568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/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/>
              <a:t>Point Cloud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0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EF94-F754-4171-BC3F-BFEBBDC3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</a:t>
            </a:r>
          </a:p>
        </p:txBody>
      </p:sp>
      <p:pic>
        <p:nvPicPr>
          <p:cNvPr id="18436" name="Picture 4" descr="PointNet">
            <a:extLst>
              <a:ext uri="{FF2B5EF4-FFF2-40B4-BE49-F238E27FC236}">
                <a16:creationId xmlns:a16="http://schemas.microsoft.com/office/drawing/2014/main" id="{9F884611-C0D3-434E-8C97-4304B6AF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20" y="1628800"/>
            <a:ext cx="6012160" cy="256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9B0F9-D7EB-42D8-B218-6DA7135ACE5D}"/>
              </a:ext>
            </a:extLst>
          </p:cNvPr>
          <p:cNvSpPr/>
          <p:nvPr/>
        </p:nvSpPr>
        <p:spPr>
          <a:xfrm>
            <a:off x="457200" y="508518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kern="0" dirty="0" err="1">
                <a:solidFill>
                  <a:srgbClr val="0070C0"/>
                </a:solidFill>
              </a:rPr>
              <a:t>PointNet</a:t>
            </a:r>
            <a:r>
              <a:rPr lang="en-US" kern="0" dirty="0">
                <a:solidFill>
                  <a:srgbClr val="0070C0"/>
                </a:solidFill>
              </a:rPr>
              <a:t> </a:t>
            </a:r>
            <a:r>
              <a:rPr lang="en-US" kern="0" dirty="0"/>
              <a:t>can learn global and local point features from point cloud and support 3D object recognition tasks.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079AF-827E-4C53-BC99-4B275AFABF2F}"/>
              </a:ext>
            </a:extLst>
          </p:cNvPr>
          <p:cNvSpPr/>
          <p:nvPr/>
        </p:nvSpPr>
        <p:spPr>
          <a:xfrm>
            <a:off x="539552" y="6260068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PointNet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CA47-9F35-4B04-9CED-4586D3EC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Point Cloud</a:t>
            </a:r>
          </a:p>
        </p:txBody>
      </p:sp>
      <p:pic>
        <p:nvPicPr>
          <p:cNvPr id="9218" name="Picture 2" descr="representative">
            <a:extLst>
              <a:ext uri="{FF2B5EF4-FFF2-40B4-BE49-F238E27FC236}">
                <a16:creationId xmlns:a16="http://schemas.microsoft.com/office/drawing/2014/main" id="{8338B819-699B-44B6-96A7-0F3A5BD7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52" y="1916832"/>
            <a:ext cx="7486496" cy="33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56B4A0-F197-444D-A22B-49F22AE2147F}"/>
              </a:ext>
            </a:extLst>
          </p:cNvPr>
          <p:cNvSpPr/>
          <p:nvPr/>
        </p:nvSpPr>
        <p:spPr>
          <a:xfrm>
            <a:off x="539552" y="6260068"/>
            <a:ext cx="40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Latent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3D Point Cloud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7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Growth of Data and Definition of Big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with Large Volume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Handling Data of Different Types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Sensor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Point Cloud</a:t>
            </a:r>
          </a:p>
          <a:p>
            <a:r>
              <a:rPr lang="en-US" dirty="0"/>
              <a:t>Handling Streaming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Pitfalls of AI and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78328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25954</TotalTime>
  <Words>904</Words>
  <Application>Microsoft Office PowerPoint</Application>
  <PresentationFormat>On-screen Show (4:3)</PresentationFormat>
  <Paragraphs>161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Helvetica Neue</vt:lpstr>
      <vt:lpstr>Roboto</vt:lpstr>
      <vt:lpstr>Arial</vt:lpstr>
      <vt:lpstr>Calibri</vt:lpstr>
      <vt:lpstr>Helvetica</vt:lpstr>
      <vt:lpstr>Source Sans Pro</vt:lpstr>
      <vt:lpstr>Times New Roman</vt:lpstr>
      <vt:lpstr>Verdana</vt:lpstr>
      <vt:lpstr>Wingdings</vt:lpstr>
      <vt:lpstr>17_habv</vt:lpstr>
      <vt:lpstr>Benutzerdefiniertes Design</vt:lpstr>
      <vt:lpstr>Agenda</vt:lpstr>
      <vt:lpstr>Word2Vec </vt:lpstr>
      <vt:lpstr>Natural Language Processing</vt:lpstr>
      <vt:lpstr>Automatic Text Generation</vt:lpstr>
      <vt:lpstr>Automatic Medical Note Generation</vt:lpstr>
      <vt:lpstr>Agenda</vt:lpstr>
      <vt:lpstr>Point Cloud</vt:lpstr>
      <vt:lpstr>Generative Models for Point Cloud</vt:lpstr>
      <vt:lpstr>Agenda</vt:lpstr>
      <vt:lpstr>Streaming Data</vt:lpstr>
      <vt:lpstr>Streaming Sensor Data</vt:lpstr>
      <vt:lpstr>Streaming Data</vt:lpstr>
      <vt:lpstr>Pass Efficiency</vt:lpstr>
      <vt:lpstr>Incremental Machine Learning on Streaming Data</vt:lpstr>
      <vt:lpstr>Anomaly Detection in Video Surveillance Stream</vt:lpstr>
      <vt:lpstr>Anomaly Mining on Streaming Data</vt:lpstr>
      <vt:lpstr>Intrusion Detection on Network Traffic Stream</vt:lpstr>
      <vt:lpstr>Agenda</vt:lpstr>
      <vt:lpstr>Pitfalls and Risk of AI and Data Analysis</vt:lpstr>
      <vt:lpstr>Fooling the Facial Recognition Systems</vt:lpstr>
      <vt:lpstr>Adversarial Attacks by Attribute Flipping</vt:lpstr>
      <vt:lpstr>Synthetic Media</vt:lpstr>
      <vt:lpstr>Fake News Generator</vt:lpstr>
      <vt:lpstr>Data Quality</vt:lpstr>
      <vt:lpstr>Flower Classification Project</vt:lpstr>
      <vt:lpstr>Explainable AI (XAI)</vt:lpstr>
      <vt:lpstr>Schedule of the Seminar Series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1385</cp:revision>
  <cp:lastPrinted>2012-01-06T11:37:45Z</cp:lastPrinted>
  <dcterms:created xsi:type="dcterms:W3CDTF">2006-04-22T09:23:14Z</dcterms:created>
  <dcterms:modified xsi:type="dcterms:W3CDTF">2020-06-11T04:26:44Z</dcterms:modified>
</cp:coreProperties>
</file>